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415" r:id="rId2"/>
    <p:sldId id="416" r:id="rId3"/>
    <p:sldId id="418" r:id="rId4"/>
    <p:sldId id="419" r:id="rId5"/>
    <p:sldId id="421" r:id="rId6"/>
    <p:sldId id="422" r:id="rId7"/>
    <p:sldId id="423" r:id="rId8"/>
    <p:sldId id="424" r:id="rId9"/>
    <p:sldId id="425" r:id="rId10"/>
    <p:sldId id="426" r:id="rId11"/>
    <p:sldId id="427" r:id="rId12"/>
    <p:sldId id="428" r:id="rId13"/>
    <p:sldId id="429" r:id="rId14"/>
    <p:sldId id="430" r:id="rId15"/>
    <p:sldId id="431" r:id="rId16"/>
    <p:sldId id="432" r:id="rId17"/>
    <p:sldId id="433" r:id="rId18"/>
    <p:sldId id="434" r:id="rId19"/>
    <p:sldId id="435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9">
          <p15:clr>
            <a:srgbClr val="A4A3A4"/>
          </p15:clr>
        </p15:guide>
        <p15:guide id="2" pos="379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2" d="100"/>
          <a:sy n="72" d="100"/>
        </p:scale>
        <p:origin x="708" y="78"/>
      </p:cViewPr>
      <p:guideLst>
        <p:guide orient="horz" pos="2219"/>
        <p:guide pos="379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2020/4/2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t>2020/4/2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849F42C-2DAE-424C-A4B8-3140182C3E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7" y="132490"/>
            <a:ext cx="1921478" cy="713887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11940790" y="3690715"/>
            <a:ext cx="265824" cy="3176013"/>
          </a:xfrm>
          <a:prstGeom prst="rect">
            <a:avLst/>
          </a:prstGeom>
          <a:solidFill>
            <a:srgbClr val="122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/>
          <p:cNvSpPr txBox="1"/>
          <p:nvPr userDrawn="1"/>
        </p:nvSpPr>
        <p:spPr>
          <a:xfrm rot="16200000">
            <a:off x="11261500" y="5733263"/>
            <a:ext cx="16048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www.esurvey-gnss.com</a:t>
            </a:r>
            <a:endParaRPr lang="zh-CN" altLang="en-US" sz="100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 userDrawn="1"/>
        </p:nvSpPr>
        <p:spPr>
          <a:xfrm>
            <a:off x="449976" y="674870"/>
            <a:ext cx="4956471" cy="4956471"/>
          </a:xfrm>
          <a:prstGeom prst="ellipse">
            <a:avLst/>
          </a:prstGeom>
          <a:gradFill flip="none" rotWithShape="1">
            <a:gsLst>
              <a:gs pos="56000">
                <a:srgbClr val="F7F7F9"/>
              </a:gs>
              <a:gs pos="4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00000" scaled="0"/>
            <a:tileRect/>
          </a:gradFill>
          <a:ln>
            <a:noFill/>
          </a:ln>
          <a:effectLst>
            <a:glow rad="317500">
              <a:schemeClr val="bg1">
                <a:lumMod val="95000"/>
                <a:alpha val="15000"/>
              </a:schemeClr>
            </a:glow>
            <a:outerShdw blurRad="508000" sx="102000" sy="102000" algn="ctr" rotWithShape="0">
              <a:schemeClr val="bg1">
                <a:lumMod val="9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4099671" y="3067292"/>
            <a:ext cx="1711650" cy="1711650"/>
          </a:xfrm>
          <a:prstGeom prst="ellipse">
            <a:avLst/>
          </a:prstGeom>
          <a:solidFill>
            <a:srgbClr val="FAB414"/>
          </a:solidFill>
          <a:ln>
            <a:noFill/>
          </a:ln>
          <a:effectLst>
            <a:outerShdw blurRad="952500" sx="102000" sy="102000" algn="ctr" rotWithShape="0">
              <a:srgbClr val="FFBD4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i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SJcujihei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7" y="132490"/>
            <a:ext cx="1921478" cy="713887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940790" y="3690715"/>
            <a:ext cx="265824" cy="3176013"/>
          </a:xfrm>
          <a:prstGeom prst="rect">
            <a:avLst/>
          </a:prstGeom>
          <a:solidFill>
            <a:srgbClr val="122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/>
          <p:cNvSpPr txBox="1"/>
          <p:nvPr userDrawn="1"/>
        </p:nvSpPr>
        <p:spPr>
          <a:xfrm rot="16200000">
            <a:off x="11261500" y="5733263"/>
            <a:ext cx="16048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www.esurvey-gnss.com</a:t>
            </a:r>
            <a:endParaRPr lang="zh-CN" altLang="en-US" sz="100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 userDrawn="1"/>
        </p:nvSpPr>
        <p:spPr>
          <a:xfrm>
            <a:off x="449976" y="674870"/>
            <a:ext cx="4956471" cy="4956471"/>
          </a:xfrm>
          <a:prstGeom prst="ellipse">
            <a:avLst/>
          </a:prstGeom>
          <a:gradFill flip="none" rotWithShape="1">
            <a:gsLst>
              <a:gs pos="56000">
                <a:srgbClr val="F7F7F9"/>
              </a:gs>
              <a:gs pos="4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00000" scaled="0"/>
            <a:tileRect/>
          </a:gradFill>
          <a:ln>
            <a:noFill/>
          </a:ln>
          <a:effectLst>
            <a:glow rad="317500">
              <a:schemeClr val="bg1">
                <a:lumMod val="95000"/>
                <a:alpha val="15000"/>
              </a:schemeClr>
            </a:glow>
            <a:outerShdw blurRad="508000" sx="102000" sy="102000" algn="ctr" rotWithShape="0">
              <a:schemeClr val="bg1">
                <a:lumMod val="9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4099671" y="3067292"/>
            <a:ext cx="1711650" cy="1711650"/>
          </a:xfrm>
          <a:prstGeom prst="ellipse">
            <a:avLst/>
          </a:prstGeom>
          <a:solidFill>
            <a:srgbClr val="FAB414"/>
          </a:solidFill>
          <a:ln>
            <a:noFill/>
          </a:ln>
          <a:effectLst>
            <a:outerShdw blurRad="952500" sx="102000" sy="102000" algn="ctr" rotWithShape="0">
              <a:srgbClr val="FFBD4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i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SJcujihei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7" y="132490"/>
            <a:ext cx="1921478" cy="7138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7" y="132490"/>
            <a:ext cx="1921478" cy="713887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11940790" y="3690715"/>
            <a:ext cx="265824" cy="3176013"/>
          </a:xfrm>
          <a:prstGeom prst="rect">
            <a:avLst/>
          </a:prstGeom>
          <a:solidFill>
            <a:srgbClr val="122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 rot="16200000">
            <a:off x="11261500" y="5733263"/>
            <a:ext cx="16048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www.esurvey-gnss.com</a:t>
            </a:r>
            <a:endParaRPr lang="zh-CN" altLang="en-US" sz="100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7" y="132490"/>
            <a:ext cx="1921478" cy="7138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 rot="5400000">
            <a:off x="5880447" y="546451"/>
            <a:ext cx="431100" cy="12191999"/>
          </a:xfrm>
          <a:prstGeom prst="rect">
            <a:avLst/>
          </a:prstGeom>
          <a:solidFill>
            <a:srgbClr val="122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9351819" y="6452755"/>
            <a:ext cx="2556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www.esurvey-gnss.com</a:t>
            </a:r>
            <a:endParaRPr lang="zh-CN" altLang="en-US" sz="160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22" b="45554"/>
          <a:stretch>
            <a:fillRect/>
          </a:stretch>
        </p:blipFill>
        <p:spPr>
          <a:xfrm>
            <a:off x="55716" y="6458074"/>
            <a:ext cx="2448494" cy="37914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7" y="132490"/>
            <a:ext cx="1921478" cy="713887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 rot="5400000">
            <a:off x="5880447" y="546451"/>
            <a:ext cx="431100" cy="12191999"/>
          </a:xfrm>
          <a:prstGeom prst="rect">
            <a:avLst/>
          </a:prstGeom>
          <a:solidFill>
            <a:srgbClr val="122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9351819" y="6452755"/>
            <a:ext cx="2556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www.esurvey-gnss.com</a:t>
            </a:r>
            <a:endParaRPr lang="zh-CN" altLang="en-US" sz="160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22" b="45554"/>
          <a:stretch>
            <a:fillRect/>
          </a:stretch>
        </p:blipFill>
        <p:spPr>
          <a:xfrm>
            <a:off x="55716" y="6458074"/>
            <a:ext cx="2448494" cy="37914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4" b="41850"/>
          <a:stretch>
            <a:fillRect/>
          </a:stretch>
        </p:blipFill>
        <p:spPr>
          <a:xfrm>
            <a:off x="0" y="1351724"/>
            <a:ext cx="12192000" cy="341906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1351722"/>
            <a:ext cx="12192000" cy="3419061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A-10223"/>
          <p:cNvSpPr/>
          <p:nvPr>
            <p:custDataLst>
              <p:tags r:id="rId1"/>
            </p:custDataLst>
          </p:nvPr>
        </p:nvSpPr>
        <p:spPr>
          <a:xfrm>
            <a:off x="5804243" y="2007236"/>
            <a:ext cx="5031307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7200" b="1" dirty="0">
                <a:solidFill>
                  <a:schemeClr val="bg1"/>
                </a:solidFill>
                <a:latin typeface="SJcujihei" pitchFamily="2" charset="-122"/>
                <a:ea typeface="SJcujihei" pitchFamily="2" charset="-122"/>
              </a:rPr>
              <a:t>E100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97009" y="4770783"/>
            <a:ext cx="393589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2020.03.31 by Geralt Li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3" t="16604" r="16070" b="19051"/>
          <a:stretch/>
        </p:blipFill>
        <p:spPr>
          <a:xfrm>
            <a:off x="886003" y="2007236"/>
            <a:ext cx="4807912" cy="432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15"/>
          <p:cNvSpPr/>
          <p:nvPr/>
        </p:nvSpPr>
        <p:spPr>
          <a:xfrm>
            <a:off x="599577" y="320962"/>
            <a:ext cx="2323072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261" y="978674"/>
            <a:ext cx="838171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Build-in Battery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92582" y="2626500"/>
            <a:ext cx="3429000" cy="1905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01400" y="2435087"/>
            <a:ext cx="3956930" cy="2168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dirty="0"/>
              <a:t>Build-in Li-on Battery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7.2V, 6900mAh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Up to 9 hours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Full charge within 4 hours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Support power bank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15"/>
          <p:cNvSpPr/>
          <p:nvPr/>
        </p:nvSpPr>
        <p:spPr>
          <a:xfrm>
            <a:off x="599577" y="320962"/>
            <a:ext cx="2323072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5" descr="C:\Users\李智豪\Desktop\1.jpg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5800" y="1890732"/>
            <a:ext cx="7277735" cy="36728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3261" y="978674"/>
            <a:ext cx="838171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Web User Interface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023035" y="1890732"/>
            <a:ext cx="3956930" cy="254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dirty="0"/>
              <a:t>Smart Web User Interface: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Connect PC,</a:t>
            </a:r>
            <a:r>
              <a:rPr lang="zh-CN" altLang="en-US" dirty="0"/>
              <a:t> </a:t>
            </a:r>
            <a:r>
              <a:rPr lang="en-US" altLang="zh-CN" dirty="0"/>
              <a:t>phone and tablet</a:t>
            </a:r>
            <a:endParaRPr lang="en-US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View device status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Setup working mode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Download raw data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Update firmware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15"/>
          <p:cNvSpPr/>
          <p:nvPr/>
        </p:nvSpPr>
        <p:spPr>
          <a:xfrm>
            <a:off x="599577" y="320962"/>
            <a:ext cx="2323072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3261" y="978674"/>
            <a:ext cx="838171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Additional Features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127" y="2095836"/>
            <a:ext cx="1538678" cy="15386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204" y="1921760"/>
            <a:ext cx="1789044" cy="16877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47" y="1887632"/>
            <a:ext cx="1905000" cy="1905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046" y="1859314"/>
            <a:ext cx="1812601" cy="18126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047" y="1912675"/>
            <a:ext cx="1905000" cy="1905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8127" y="3917473"/>
            <a:ext cx="1704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Smart Voice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8412" y="3917473"/>
            <a:ext cx="75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IP67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07599" y="3917473"/>
            <a:ext cx="1331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1.2m Drop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02859" y="3917473"/>
            <a:ext cx="181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-30</a:t>
            </a:r>
            <a:r>
              <a:rPr lang="zh-CN" altLang="en-US" dirty="0"/>
              <a:t>℃ </a:t>
            </a:r>
            <a:r>
              <a:rPr lang="en-US" altLang="zh-CN" dirty="0"/>
              <a:t>~ +65</a:t>
            </a:r>
            <a:r>
              <a:rPr lang="zh-CN" altLang="en-US" dirty="0"/>
              <a:t>℃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387319" y="3917473"/>
            <a:ext cx="2301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Magnesium Alloy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5"/>
          <p:cNvSpPr/>
          <p:nvPr/>
        </p:nvSpPr>
        <p:spPr>
          <a:xfrm>
            <a:off x="599577" y="320962"/>
            <a:ext cx="2403222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Specifications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7" descr="C:\Users\李智豪\Desktop\捕获1.PNG捕获1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455431" y="1153274"/>
            <a:ext cx="4640569" cy="4432300"/>
          </a:xfrm>
          <a:prstGeom prst="rect">
            <a:avLst/>
          </a:prstGeom>
        </p:spPr>
      </p:pic>
      <p:pic>
        <p:nvPicPr>
          <p:cNvPr id="9" name="Picture 8" descr="C:\Users\李智豪\Desktop\捕获2.PNG捕获2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286950" y="1153274"/>
            <a:ext cx="4640400" cy="4738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5"/>
          <p:cNvSpPr/>
          <p:nvPr/>
        </p:nvSpPr>
        <p:spPr>
          <a:xfrm>
            <a:off x="599577" y="320962"/>
            <a:ext cx="2403222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Specifications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4" descr="C:\Users\李智豪\Desktop\捕获3.PNG捕获3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865254" y="1154647"/>
            <a:ext cx="4230746" cy="4914265"/>
          </a:xfrm>
          <a:prstGeom prst="rect">
            <a:avLst/>
          </a:prstGeom>
        </p:spPr>
      </p:pic>
      <p:pic>
        <p:nvPicPr>
          <p:cNvPr id="10" name="Picture 9" descr="C:\Users\李智豪\Desktop\捕获4.PNG捕获4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292112" y="1154647"/>
            <a:ext cx="4230000" cy="34505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5"/>
          <p:cNvSpPr/>
          <p:nvPr/>
        </p:nvSpPr>
        <p:spPr>
          <a:xfrm>
            <a:off x="599577" y="320962"/>
            <a:ext cx="2505814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Configurations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6" descr="C:\Users\李智豪\Desktop\捕获5.PNG捕获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02472" y="1666017"/>
            <a:ext cx="7713980" cy="38766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5800" y="1093470"/>
            <a:ext cx="10347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/>
              <a:t>E100 base and rover are using the same accessories. We provide easy carrying soft bag or hard carrying case.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5"/>
          <p:cNvSpPr/>
          <p:nvPr/>
        </p:nvSpPr>
        <p:spPr>
          <a:xfrm>
            <a:off x="599577" y="320962"/>
            <a:ext cx="2505814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Configurations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 descr="C:\Users\李智豪\Desktop\捕获6.PNG捕获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53653" y="1696318"/>
            <a:ext cx="7723809" cy="3251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4" b="3684"/>
          <a:stretch>
            <a:fillRect/>
          </a:stretch>
        </p:blipFill>
        <p:spPr>
          <a:xfrm>
            <a:off x="8411373" y="1284844"/>
            <a:ext cx="2304288" cy="44350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矩形 15"/>
          <p:cNvSpPr/>
          <p:nvPr/>
        </p:nvSpPr>
        <p:spPr>
          <a:xfrm>
            <a:off x="599577" y="320962"/>
            <a:ext cx="5961888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Collection Software-SurPad4.0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"/>
          <a:stretch>
            <a:fillRect/>
          </a:stretch>
        </p:blipFill>
        <p:spPr>
          <a:xfrm>
            <a:off x="980691" y="1284844"/>
            <a:ext cx="2303904" cy="45944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"/>
          <a:stretch>
            <a:fillRect/>
          </a:stretch>
        </p:blipFill>
        <p:spPr>
          <a:xfrm>
            <a:off x="2628483" y="1657359"/>
            <a:ext cx="2303904" cy="45944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"/>
          <a:stretch>
            <a:fillRect/>
          </a:stretch>
        </p:blipFill>
        <p:spPr>
          <a:xfrm>
            <a:off x="6657572" y="1657359"/>
            <a:ext cx="2304288" cy="45952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"/>
          <a:stretch>
            <a:fillRect/>
          </a:stretch>
        </p:blipFill>
        <p:spPr>
          <a:xfrm>
            <a:off x="4532244" y="1350259"/>
            <a:ext cx="2457899" cy="490158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5"/>
          <p:cNvSpPr/>
          <p:nvPr/>
        </p:nvSpPr>
        <p:spPr>
          <a:xfrm>
            <a:off x="599577" y="320962"/>
            <a:ext cx="6236003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Process Software-GEOSolution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13166"/>
            <a:ext cx="9727442" cy="518417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-10223"/>
          <p:cNvSpPr/>
          <p:nvPr>
            <p:custDataLst>
              <p:tags r:id="rId1"/>
            </p:custDataLst>
          </p:nvPr>
        </p:nvSpPr>
        <p:spPr>
          <a:xfrm>
            <a:off x="2780963" y="2276276"/>
            <a:ext cx="6067876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7500" b="1" i="1" dirty="0">
                <a:solidFill>
                  <a:srgbClr val="122F88"/>
                </a:solidFill>
                <a:latin typeface="Arial" panose="020B0604020202020204" pitchFamily="34" charset="0"/>
                <a:ea typeface="SJcujihei" pitchFamily="2" charset="-122"/>
                <a:cs typeface="Arial" panose="020B0604020202020204" pitchFamily="34" charset="0"/>
              </a:rPr>
              <a:t>THANK</a:t>
            </a:r>
            <a:r>
              <a:rPr lang="zh-CN" altLang="en-US" sz="7500" b="1" i="1" dirty="0">
                <a:solidFill>
                  <a:srgbClr val="122F88"/>
                </a:solidFill>
                <a:latin typeface="Arial" panose="020B0604020202020204" pitchFamily="34" charset="0"/>
                <a:ea typeface="SJcujihei" pitchFamily="2" charset="-122"/>
                <a:cs typeface="Arial" panose="020B0604020202020204" pitchFamily="34" charset="0"/>
              </a:rPr>
              <a:t> </a:t>
            </a:r>
            <a:r>
              <a:rPr lang="en-US" altLang="zh-CN" sz="7500" b="1" i="1" dirty="0">
                <a:solidFill>
                  <a:srgbClr val="122F88"/>
                </a:solidFill>
                <a:latin typeface="Arial" panose="020B0604020202020204" pitchFamily="34" charset="0"/>
                <a:ea typeface="SJcujihei" pitchFamily="2" charset="-122"/>
                <a:cs typeface="Arial" panose="020B0604020202020204" pitchFamily="34" charset="0"/>
              </a:rPr>
              <a:t>YOU</a:t>
            </a:r>
            <a:endParaRPr lang="zh-CN" altLang="en-US" sz="7500" b="1" i="1" dirty="0">
              <a:solidFill>
                <a:srgbClr val="122F88"/>
              </a:solidFill>
              <a:latin typeface="Arial" panose="020B0604020202020204" pitchFamily="34" charset="0"/>
              <a:ea typeface="SJcujihei" pitchFamily="2" charset="-122"/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774090" y="4017560"/>
            <a:ext cx="4242486" cy="574039"/>
            <a:chOff x="3352800" y="4784345"/>
            <a:chExt cx="4242486" cy="574039"/>
          </a:xfrm>
        </p:grpSpPr>
        <p:sp>
          <p:nvSpPr>
            <p:cNvPr id="4" name="矩形 3"/>
            <p:cNvSpPr/>
            <p:nvPr/>
          </p:nvSpPr>
          <p:spPr>
            <a:xfrm>
              <a:off x="3352800" y="4784345"/>
              <a:ext cx="3564786" cy="5740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6733282" y="4784345"/>
              <a:ext cx="862004" cy="574039"/>
              <a:chOff x="6422115" y="4709515"/>
              <a:chExt cx="974372" cy="648869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6422115" y="4709515"/>
                <a:ext cx="974372" cy="648869"/>
              </a:xfrm>
              <a:prstGeom prst="rect">
                <a:avLst/>
              </a:prstGeom>
              <a:solidFill>
                <a:srgbClr val="FFBD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screen"/>
              <a:stretch>
                <a:fillRect/>
              </a:stretch>
            </p:blipFill>
            <p:spPr>
              <a:xfrm rot="16200000">
                <a:off x="6775079" y="4899728"/>
                <a:ext cx="268443" cy="268443"/>
              </a:xfrm>
              <a:prstGeom prst="rect">
                <a:avLst/>
              </a:prstGeom>
            </p:spPr>
          </p:pic>
        </p:grpSp>
      </p:grpSp>
      <p:sp>
        <p:nvSpPr>
          <p:cNvPr id="8" name="文本框 7"/>
          <p:cNvSpPr txBox="1"/>
          <p:nvPr/>
        </p:nvSpPr>
        <p:spPr>
          <a:xfrm>
            <a:off x="4040948" y="4138865"/>
            <a:ext cx="3975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WWW.ESURVEY-GNSS.COM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5"/>
          <p:cNvSpPr/>
          <p:nvPr/>
        </p:nvSpPr>
        <p:spPr>
          <a:xfrm>
            <a:off x="599577" y="320962"/>
            <a:ext cx="101282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E100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99577" y="1323245"/>
            <a:ext cx="3660160" cy="3645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SUMMARY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Overview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Key Features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Specifications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Configurations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Software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图片 5" descr="E100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536440" y="1323340"/>
            <a:ext cx="6400800" cy="43895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5"/>
          <p:cNvSpPr/>
          <p:nvPr/>
        </p:nvSpPr>
        <p:spPr>
          <a:xfrm>
            <a:off x="599577" y="320962"/>
            <a:ext cx="1683474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599577" y="1578878"/>
            <a:ext cx="2372139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Φ148mm * 62mm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900g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Internal 4G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Type-C Charge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Build-in Battery</a:t>
            </a:r>
          </a:p>
        </p:txBody>
      </p:sp>
      <p:pic>
        <p:nvPicPr>
          <p:cNvPr id="5" name="图片 4" descr="捕获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128770" y="1243330"/>
            <a:ext cx="6799580" cy="3646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685800" y="1487177"/>
            <a:ext cx="10775373" cy="4392143"/>
          </a:xfrm>
          <a:prstGeom prst="rect">
            <a:avLst/>
          </a:prstGeom>
          <a:blipFill dpi="0" rotWithShape="1">
            <a:blip r:embed="rId2">
              <a:alphaModFix amt="85000"/>
            </a:blip>
            <a:srcRect/>
            <a:stretch>
              <a:fillRect l="-6364" t="-8619" r="-6783" b="-44029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矩形 15"/>
          <p:cNvSpPr/>
          <p:nvPr/>
        </p:nvSpPr>
        <p:spPr>
          <a:xfrm>
            <a:off x="599577" y="320962"/>
            <a:ext cx="2323072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4" t="15891" r="28792" b="18022"/>
          <a:stretch>
            <a:fillRect/>
          </a:stretch>
        </p:blipFill>
        <p:spPr>
          <a:xfrm>
            <a:off x="9722263" y="2387011"/>
            <a:ext cx="1677746" cy="16955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446" y="2460554"/>
            <a:ext cx="1548508" cy="15485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245" y="2469123"/>
            <a:ext cx="1531371" cy="15313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600" y="2282309"/>
            <a:ext cx="1904999" cy="19049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82308"/>
            <a:ext cx="1905000" cy="1905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3261" y="978674"/>
            <a:ext cx="4021282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All GNSS Signals: 488 channels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51464" y="4187308"/>
            <a:ext cx="662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GPS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91523" y="4186171"/>
            <a:ext cx="1233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GLONASS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29750" y="4186171"/>
            <a:ext cx="1134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BEIDOU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60224" y="4186171"/>
            <a:ext cx="113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GALILEO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221332" y="4187308"/>
            <a:ext cx="79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QZSS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15"/>
          <p:cNvSpPr/>
          <p:nvPr/>
        </p:nvSpPr>
        <p:spPr>
          <a:xfrm>
            <a:off x="599577" y="320962"/>
            <a:ext cx="2323072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261" y="978674"/>
            <a:ext cx="838171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Communication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" b="16961"/>
          <a:stretch>
            <a:fillRect/>
          </a:stretch>
        </p:blipFill>
        <p:spPr>
          <a:xfrm>
            <a:off x="7823628" y="2174577"/>
            <a:ext cx="1803234" cy="14640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45"/>
          <a:stretch>
            <a:fillRect/>
          </a:stretch>
        </p:blipFill>
        <p:spPr>
          <a:xfrm>
            <a:off x="4991900" y="2443090"/>
            <a:ext cx="1460330" cy="12698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94"/>
          <a:stretch>
            <a:fillRect/>
          </a:stretch>
        </p:blipFill>
        <p:spPr>
          <a:xfrm>
            <a:off x="2220029" y="2517469"/>
            <a:ext cx="1258233" cy="112115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87454" y="3842558"/>
            <a:ext cx="1323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Bluetooth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45956" y="3842355"/>
            <a:ext cx="1151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WIFI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24025" y="3842558"/>
            <a:ext cx="1563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4G Network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15"/>
          <p:cNvSpPr/>
          <p:nvPr/>
        </p:nvSpPr>
        <p:spPr>
          <a:xfrm>
            <a:off x="599577" y="320962"/>
            <a:ext cx="2323072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261" y="978674"/>
            <a:ext cx="8381713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ym typeface="+mn-ea"/>
              </a:rPr>
              <a:t>E-bubble</a:t>
            </a:r>
            <a:r>
              <a:rPr lang="en-US" altLang="zh-CN" dirty="0"/>
              <a:t> </a:t>
            </a:r>
            <a:r>
              <a:rPr lang="en-US" dirty="0"/>
              <a:t>Tilt Survey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0" y="2157818"/>
            <a:ext cx="5365173" cy="254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E100 is equipped with E-bubble sensor. To collect three different incline angle points, the software will calculate the final result.</a:t>
            </a:r>
            <a:r>
              <a:rPr lang="zh-CN" altLang="en-US" dirty="0"/>
              <a:t> </a:t>
            </a:r>
            <a:endParaRPr lang="en-US" altLang="zh-CN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No Calibration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Up to 60</a:t>
            </a:r>
            <a:r>
              <a:rPr lang="en-US" altLang="zh-CN" dirty="0"/>
              <a:t>°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Accuracy &lt;3cm (30°)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8" t="17392" r="16124" b="20027"/>
          <a:stretch/>
        </p:blipFill>
        <p:spPr>
          <a:xfrm>
            <a:off x="2080591" y="1950068"/>
            <a:ext cx="3525080" cy="29578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15"/>
          <p:cNvSpPr/>
          <p:nvPr/>
        </p:nvSpPr>
        <p:spPr>
          <a:xfrm>
            <a:off x="599577" y="320962"/>
            <a:ext cx="2323072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261" y="978674"/>
            <a:ext cx="838171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ATLAS: GNSS Global Correction Service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161" r="476"/>
          <a:stretch>
            <a:fillRect/>
          </a:stretch>
        </p:blipFill>
        <p:spPr>
          <a:xfrm>
            <a:off x="685800" y="1817623"/>
            <a:ext cx="5900530" cy="29476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381" y="2676619"/>
            <a:ext cx="2000000" cy="7523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5655" y="1791119"/>
            <a:ext cx="4665518" cy="160425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95655" y="3494089"/>
            <a:ext cx="4665518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Provide both Land Service and Offshore Service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15"/>
          <p:cNvSpPr/>
          <p:nvPr/>
        </p:nvSpPr>
        <p:spPr>
          <a:xfrm>
            <a:off x="599577" y="320962"/>
            <a:ext cx="2323072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261" y="978674"/>
            <a:ext cx="838171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ATLAS: GNSS Global Correction Service</a:t>
            </a:r>
            <a:endParaRPr lang="en-US" dirty="0"/>
          </a:p>
        </p:txBody>
      </p:sp>
      <p:pic>
        <p:nvPicPr>
          <p:cNvPr id="9" name="Picture 8" descr="C:\Users\李智豪\Desktop\微信图片3.png微信图片3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663411" y="1455668"/>
            <a:ext cx="8820150" cy="4880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15"/>
          <p:cNvSpPr/>
          <p:nvPr/>
        </p:nvSpPr>
        <p:spPr>
          <a:xfrm>
            <a:off x="599577" y="320962"/>
            <a:ext cx="2323072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261" y="978674"/>
            <a:ext cx="838171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aRTK: Free L-Band service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970643" y="2365568"/>
            <a:ext cx="4118271" cy="2126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Powered by Atlas, the innovative aRTK technology operates on any Atlas-capable device by enabling it to maintain RTK-level accuracy, availability, and reliability when RTK corrections fail.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2" b="19124"/>
          <a:stretch/>
        </p:blipFill>
        <p:spPr>
          <a:xfrm>
            <a:off x="2185185" y="3043841"/>
            <a:ext cx="2941167" cy="17004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565" y="1894337"/>
            <a:ext cx="871091" cy="8710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73" y="2365568"/>
            <a:ext cx="952500" cy="952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86" y="2541630"/>
            <a:ext cx="502211" cy="50221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9476">
            <a:off x="4922331" y="2609257"/>
            <a:ext cx="735651" cy="5195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02226">
            <a:off x="1685429" y="2645287"/>
            <a:ext cx="735651" cy="5195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067,&quot;width&quot;:1030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813342484"/>
  <p:tag name="KSO_WM_UNIT_PLACING_PICTURE_USER_VIEWPORT" val="{&quot;height&quot;:7116,&quot;width&quot;:1327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318</Words>
  <Application>Microsoft Office PowerPoint</Application>
  <PresentationFormat>Widescreen</PresentationFormat>
  <Paragraphs>72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 Unicode MS</vt:lpstr>
      <vt:lpstr>SJcujihei</vt:lpstr>
      <vt:lpstr>微软雅黑</vt:lpstr>
      <vt:lpstr>等线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食草 怪兽</cp:lastModifiedBy>
  <cp:revision>111</cp:revision>
  <dcterms:created xsi:type="dcterms:W3CDTF">2019-06-19T02:08:00Z</dcterms:created>
  <dcterms:modified xsi:type="dcterms:W3CDTF">2020-04-02T02:43:42Z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