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6" r:id="rId2"/>
    <p:sldId id="313" r:id="rId3"/>
    <p:sldId id="310" r:id="rId4"/>
    <p:sldId id="314" r:id="rId5"/>
    <p:sldId id="311" r:id="rId6"/>
    <p:sldId id="319" r:id="rId7"/>
    <p:sldId id="315" r:id="rId8"/>
    <p:sldId id="320" r:id="rId9"/>
    <p:sldId id="321" r:id="rId10"/>
    <p:sldId id="317" r:id="rId11"/>
    <p:sldId id="322" r:id="rId12"/>
    <p:sldId id="316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09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F88"/>
    <a:srgbClr val="FAB414"/>
    <a:srgbClr val="FFBD4F"/>
    <a:srgbClr val="F7F7F9"/>
    <a:srgbClr val="E9AE4A"/>
    <a:srgbClr val="A7B8C3"/>
    <a:srgbClr val="01C57D"/>
    <a:srgbClr val="02E4E4"/>
    <a:srgbClr val="4B8FD1"/>
    <a:srgbClr val="02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>
        <p:guide orient="horz" pos="799"/>
        <p:guide pos="551"/>
        <p:guide pos="7129"/>
        <p:guide orient="horz" pos="37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F10B3-0602-41D5-A014-802AFC9DFE07}" type="datetimeFigureOut">
              <a:rPr lang="zh-CN" altLang="en-US" smtClean="0"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FFAAD-E827-4A2F-B53B-985B6B602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40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5E012-C334-402D-B613-AF231B29B06D}" type="datetimeFigureOut">
              <a:rPr lang="zh-CN" altLang="en-US" smtClean="0"/>
              <a:t>2020/3/23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24FEC-7483-462E-BE7F-85BB0E728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50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8E5015-604F-1A41-AC01-7A95CDEC433B}"/>
              </a:ext>
            </a:extLst>
          </p:cNvPr>
          <p:cNvSpPr/>
          <p:nvPr userDrawn="1"/>
        </p:nvSpPr>
        <p:spPr>
          <a:xfrm>
            <a:off x="11940790" y="3690715"/>
            <a:ext cx="265824" cy="3176013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 rot="16200000">
            <a:off x="11261500" y="5733263"/>
            <a:ext cx="1604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0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7EB8E252-E449-A640-9D33-5CDFB01FE121}"/>
              </a:ext>
            </a:extLst>
          </p:cNvPr>
          <p:cNvSpPr/>
          <p:nvPr userDrawn="1"/>
        </p:nvSpPr>
        <p:spPr>
          <a:xfrm>
            <a:off x="449976" y="674870"/>
            <a:ext cx="4956471" cy="4956471"/>
          </a:xfrm>
          <a:prstGeom prst="ellipse">
            <a:avLst/>
          </a:prstGeom>
          <a:gradFill flip="none" rotWithShape="1">
            <a:gsLst>
              <a:gs pos="56000">
                <a:srgbClr val="F7F7F9"/>
              </a:gs>
              <a:gs pos="4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" scaled="0"/>
            <a:tileRect/>
          </a:gradFill>
          <a:ln>
            <a:noFill/>
          </a:ln>
          <a:effectLst>
            <a:glow rad="317500">
              <a:schemeClr val="bg1">
                <a:lumMod val="95000"/>
                <a:alpha val="15000"/>
              </a:schemeClr>
            </a:glow>
            <a:outerShdw blurRad="508000" sx="102000" sy="102000" algn="ctr" rotWithShape="0">
              <a:schemeClr val="bg1">
                <a:lumMod val="9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DF30F05-8EB6-ED4E-9EEA-F4BCF5D52C58}"/>
              </a:ext>
            </a:extLst>
          </p:cNvPr>
          <p:cNvSpPr/>
          <p:nvPr userDrawn="1"/>
        </p:nvSpPr>
        <p:spPr>
          <a:xfrm>
            <a:off x="4099671" y="3067292"/>
            <a:ext cx="1711650" cy="1711650"/>
          </a:xfrm>
          <a:prstGeom prst="ellipse">
            <a:avLst/>
          </a:prstGeom>
          <a:solidFill>
            <a:srgbClr val="FAB414"/>
          </a:solidFill>
          <a:ln>
            <a:noFill/>
          </a:ln>
          <a:effectLst>
            <a:outerShdw blurRad="952500" sx="102000" sy="102000" algn="ctr" rotWithShape="0">
              <a:srgbClr val="FFBD4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SJcujihei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18E5015-604F-1A41-AC01-7A95CDEC433B}"/>
              </a:ext>
            </a:extLst>
          </p:cNvPr>
          <p:cNvSpPr/>
          <p:nvPr userDrawn="1"/>
        </p:nvSpPr>
        <p:spPr>
          <a:xfrm>
            <a:off x="11940790" y="3690715"/>
            <a:ext cx="265824" cy="3176013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 userDrawn="1"/>
        </p:nvSpPr>
        <p:spPr>
          <a:xfrm rot="16200000">
            <a:off x="11261500" y="5733263"/>
            <a:ext cx="1604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0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7EB8E252-E449-A640-9D33-5CDFB01FE121}"/>
              </a:ext>
            </a:extLst>
          </p:cNvPr>
          <p:cNvSpPr/>
          <p:nvPr userDrawn="1"/>
        </p:nvSpPr>
        <p:spPr>
          <a:xfrm>
            <a:off x="449976" y="674870"/>
            <a:ext cx="4956471" cy="4956471"/>
          </a:xfrm>
          <a:prstGeom prst="ellipse">
            <a:avLst/>
          </a:prstGeom>
          <a:gradFill flip="none" rotWithShape="1">
            <a:gsLst>
              <a:gs pos="56000">
                <a:srgbClr val="F7F7F9"/>
              </a:gs>
              <a:gs pos="4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" scaled="0"/>
            <a:tileRect/>
          </a:gradFill>
          <a:ln>
            <a:noFill/>
          </a:ln>
          <a:effectLst>
            <a:glow rad="317500">
              <a:schemeClr val="bg1">
                <a:lumMod val="95000"/>
                <a:alpha val="15000"/>
              </a:schemeClr>
            </a:glow>
            <a:outerShdw blurRad="508000" sx="102000" sy="102000" algn="ctr" rotWithShape="0">
              <a:schemeClr val="bg1">
                <a:lumMod val="9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BDF30F05-8EB6-ED4E-9EEA-F4BCF5D52C58}"/>
              </a:ext>
            </a:extLst>
          </p:cNvPr>
          <p:cNvSpPr/>
          <p:nvPr userDrawn="1"/>
        </p:nvSpPr>
        <p:spPr>
          <a:xfrm>
            <a:off x="4099671" y="3067292"/>
            <a:ext cx="1711650" cy="1711650"/>
          </a:xfrm>
          <a:prstGeom prst="ellipse">
            <a:avLst/>
          </a:prstGeom>
          <a:solidFill>
            <a:srgbClr val="FAB414"/>
          </a:solidFill>
          <a:ln>
            <a:noFill/>
          </a:ln>
          <a:effectLst>
            <a:outerShdw blurRad="952500" sx="102000" sy="102000" algn="ctr" rotWithShape="0">
              <a:srgbClr val="FFBD4F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SJcujihei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14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373E7B-9D76-B743-8981-A2FEAE92BB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18E5015-604F-1A41-AC01-7A95CDEC433B}"/>
              </a:ext>
            </a:extLst>
          </p:cNvPr>
          <p:cNvSpPr/>
          <p:nvPr userDrawn="1"/>
        </p:nvSpPr>
        <p:spPr>
          <a:xfrm>
            <a:off x="11940790" y="3690715"/>
            <a:ext cx="265824" cy="3176013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 rot="16200000">
            <a:off x="11261500" y="5733263"/>
            <a:ext cx="1604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0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7" y="132490"/>
            <a:ext cx="1921478" cy="7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18E5015-604F-1A41-AC01-7A95CDEC433B}"/>
              </a:ext>
            </a:extLst>
          </p:cNvPr>
          <p:cNvSpPr/>
          <p:nvPr userDrawn="1"/>
        </p:nvSpPr>
        <p:spPr>
          <a:xfrm rot="5400000">
            <a:off x="5880447" y="546451"/>
            <a:ext cx="431100" cy="12191999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9351819" y="6452755"/>
            <a:ext cx="255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6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 b="45554"/>
          <a:stretch/>
        </p:blipFill>
        <p:spPr>
          <a:xfrm>
            <a:off x="55716" y="6458074"/>
            <a:ext cx="2448494" cy="3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76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89" y="132490"/>
            <a:ext cx="1921478" cy="71388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18E5015-604F-1A41-AC01-7A95CDEC433B}"/>
              </a:ext>
            </a:extLst>
          </p:cNvPr>
          <p:cNvSpPr/>
          <p:nvPr userDrawn="1"/>
        </p:nvSpPr>
        <p:spPr>
          <a:xfrm rot="5400000">
            <a:off x="5880447" y="546451"/>
            <a:ext cx="431100" cy="12191999"/>
          </a:xfrm>
          <a:prstGeom prst="rect">
            <a:avLst/>
          </a:prstGeom>
          <a:solidFill>
            <a:srgbClr val="122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9351819" y="6452755"/>
            <a:ext cx="2556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www.esurvey-gnss.com</a:t>
            </a:r>
            <a:endParaRPr lang="zh-CN" altLang="en-US" sz="16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32418" b="45554"/>
          <a:stretch/>
        </p:blipFill>
        <p:spPr>
          <a:xfrm>
            <a:off x="16325" y="6452755"/>
            <a:ext cx="1978433" cy="38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9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3" r:id="rId4"/>
    <p:sldLayoutId id="2147483651" r:id="rId5"/>
    <p:sldLayoutId id="2147483656" r:id="rId6"/>
    <p:sldLayoutId id="2147483657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A98E89-8F06-47E0-A2C6-503BACB21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 b="41850"/>
          <a:stretch/>
        </p:blipFill>
        <p:spPr>
          <a:xfrm>
            <a:off x="0" y="1351724"/>
            <a:ext cx="12192000" cy="34190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F85419-4B47-49FC-87DC-F56BF2DD20E3}"/>
              </a:ext>
            </a:extLst>
          </p:cNvPr>
          <p:cNvSpPr/>
          <p:nvPr/>
        </p:nvSpPr>
        <p:spPr>
          <a:xfrm>
            <a:off x="0" y="1351722"/>
            <a:ext cx="12192000" cy="3419061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-10223">
            <a:extLst>
              <a:ext uri="{FF2B5EF4-FFF2-40B4-BE49-F238E27FC236}">
                <a16:creationId xmlns:a16="http://schemas.microsoft.com/office/drawing/2014/main" id="{929FFB5D-E347-A841-BA05-135BAB30FA6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419931" y="2007236"/>
            <a:ext cx="503130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SJcujihei" pitchFamily="2" charset="-122"/>
                <a:ea typeface="SJcujihei" pitchFamily="2" charset="-122"/>
              </a:rPr>
              <a:t>E300 Pro</a:t>
            </a:r>
            <a:endParaRPr lang="zh-CN" altLang="en-US" sz="7200" b="1" dirty="0">
              <a:solidFill>
                <a:schemeClr val="bg1"/>
              </a:solidFill>
              <a:latin typeface="SJcujihei" pitchFamily="2" charset="-122"/>
              <a:ea typeface="SJcujihei" pitchFamily="2" charset="-122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4D984CB-EB9A-4104-8E12-CAA82F6EB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98" y="1641265"/>
            <a:ext cx="4290451" cy="4839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AAF3E8-C7D5-4C59-B060-086442889EDA}"/>
              </a:ext>
            </a:extLst>
          </p:cNvPr>
          <p:cNvSpPr txBox="1"/>
          <p:nvPr/>
        </p:nvSpPr>
        <p:spPr>
          <a:xfrm>
            <a:off x="5857252" y="4757531"/>
            <a:ext cx="39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2020.03.23 by Frank Li</a:t>
            </a:r>
          </a:p>
        </p:txBody>
      </p:sp>
    </p:spTree>
    <p:extLst>
      <p:ext uri="{BB962C8B-B14F-4D97-AF65-F5344CB8AC3E}">
        <p14:creationId xmlns:p14="http://schemas.microsoft.com/office/powerpoint/2010/main" val="361606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809ED-BCEE-4B40-822E-5350E51D9CE1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Smart Battery Indicator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CE849A-E6F6-45B8-B9B3-EC9CCB90C1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7" t="50000" b="4974"/>
          <a:stretch/>
        </p:blipFill>
        <p:spPr>
          <a:xfrm>
            <a:off x="2497544" y="1578037"/>
            <a:ext cx="4825475" cy="458663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6856F17-B701-4356-8B6D-D375C6033209}"/>
              </a:ext>
            </a:extLst>
          </p:cNvPr>
          <p:cNvSpPr/>
          <p:nvPr/>
        </p:nvSpPr>
        <p:spPr>
          <a:xfrm>
            <a:off x="4361012" y="2520385"/>
            <a:ext cx="972458" cy="304800"/>
          </a:xfrm>
          <a:prstGeom prst="ellipse">
            <a:avLst/>
          </a:prstGeom>
          <a:solidFill>
            <a:srgbClr val="00B050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F4334D-88D4-4588-B0E4-C10B83E235A0}"/>
              </a:ext>
            </a:extLst>
          </p:cNvPr>
          <p:cNvSpPr/>
          <p:nvPr/>
        </p:nvSpPr>
        <p:spPr>
          <a:xfrm>
            <a:off x="7443324" y="3429000"/>
            <a:ext cx="3567148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Press power button to check battery level without power on device.</a:t>
            </a:r>
          </a:p>
        </p:txBody>
      </p:sp>
    </p:spTree>
    <p:extLst>
      <p:ext uri="{BB962C8B-B14F-4D97-AF65-F5344CB8AC3E}">
        <p14:creationId xmlns:p14="http://schemas.microsoft.com/office/powerpoint/2010/main" val="980062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809ED-BCEE-4B40-822E-5350E51D9CE1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Build-in Battery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272983-8E57-4340-A97B-A4BD2E09D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2582" y="2626500"/>
            <a:ext cx="3429000" cy="1905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7567B3-D48B-44A1-9DBC-66548FEF5837}"/>
              </a:ext>
            </a:extLst>
          </p:cNvPr>
          <p:cNvSpPr/>
          <p:nvPr/>
        </p:nvSpPr>
        <p:spPr>
          <a:xfrm>
            <a:off x="7201400" y="2435087"/>
            <a:ext cx="3956930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Build-in Li-on Battery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7.2V, 6800mAh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Up to 12 hours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Full charge within 4 hours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Support power bank </a:t>
            </a:r>
          </a:p>
        </p:txBody>
      </p:sp>
    </p:spTree>
    <p:extLst>
      <p:ext uri="{BB962C8B-B14F-4D97-AF65-F5344CB8AC3E}">
        <p14:creationId xmlns:p14="http://schemas.microsoft.com/office/powerpoint/2010/main" val="4232313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D13F8-D74C-4363-9F56-012F9A391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90732"/>
            <a:ext cx="7079974" cy="3773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250129-9B1B-450E-90AF-E713951C7965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Web User Interface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F1EB0-599F-4F2D-8D1D-C2210155BA21}"/>
              </a:ext>
            </a:extLst>
          </p:cNvPr>
          <p:cNvSpPr/>
          <p:nvPr/>
        </p:nvSpPr>
        <p:spPr>
          <a:xfrm>
            <a:off x="8023035" y="1890732"/>
            <a:ext cx="3956930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Smart Web User Interface: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Connect PC,</a:t>
            </a:r>
            <a:r>
              <a:rPr lang="zh-CN" altLang="en-US" dirty="0"/>
              <a:t> </a:t>
            </a:r>
            <a:r>
              <a:rPr lang="en-US" altLang="zh-CN" dirty="0"/>
              <a:t>phone and tablet</a:t>
            </a:r>
            <a:endParaRPr lang="en-US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View device status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Setup working mode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Download raw data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Update firmware</a:t>
            </a:r>
          </a:p>
        </p:txBody>
      </p:sp>
    </p:spTree>
    <p:extLst>
      <p:ext uri="{BB962C8B-B14F-4D97-AF65-F5344CB8AC3E}">
        <p14:creationId xmlns:p14="http://schemas.microsoft.com/office/powerpoint/2010/main" val="2582877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50129-9B1B-450E-90AF-E713951C7965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Additional Features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F411C3-A2DE-406F-9822-CD219AC20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27" y="2095836"/>
            <a:ext cx="1538678" cy="1538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A71056-418E-4C00-B733-1ABC0E993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04" y="1921760"/>
            <a:ext cx="1789044" cy="16877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AB7CB5-A0C0-4FC1-8F16-B311389B2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47" y="1887632"/>
            <a:ext cx="1905000" cy="1905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3DE82C-A49F-4AAC-B2A7-9F036D7CF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46" y="1859314"/>
            <a:ext cx="1812601" cy="18126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BE7BB7-47C9-4204-8D5C-D4BC2FF6BE2C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47" y="1912675"/>
            <a:ext cx="1905000" cy="1905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73F03E-1077-4AA0-A6A4-0A5977D4F648}"/>
              </a:ext>
            </a:extLst>
          </p:cNvPr>
          <p:cNvSpPr txBox="1"/>
          <p:nvPr/>
        </p:nvSpPr>
        <p:spPr>
          <a:xfrm>
            <a:off x="1218127" y="3917473"/>
            <a:ext cx="170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Smart Voice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D9509F-8F58-4B59-A43E-36467DB01748}"/>
              </a:ext>
            </a:extLst>
          </p:cNvPr>
          <p:cNvSpPr txBox="1"/>
          <p:nvPr/>
        </p:nvSpPr>
        <p:spPr>
          <a:xfrm>
            <a:off x="3548412" y="3917473"/>
            <a:ext cx="75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IP67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7EE036-5D01-42A8-ABE5-C086F0AEE388}"/>
              </a:ext>
            </a:extLst>
          </p:cNvPr>
          <p:cNvSpPr txBox="1"/>
          <p:nvPr/>
        </p:nvSpPr>
        <p:spPr>
          <a:xfrm>
            <a:off x="5407599" y="3917473"/>
            <a:ext cx="133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1.2m Drop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7B5D3C-DB52-46F7-89BA-05FC0FDD64AB}"/>
              </a:ext>
            </a:extLst>
          </p:cNvPr>
          <p:cNvSpPr txBox="1"/>
          <p:nvPr/>
        </p:nvSpPr>
        <p:spPr>
          <a:xfrm>
            <a:off x="7302859" y="3917473"/>
            <a:ext cx="181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-30</a:t>
            </a:r>
            <a:r>
              <a:rPr lang="zh-CN" altLang="en-US" dirty="0"/>
              <a:t>℃ </a:t>
            </a:r>
            <a:r>
              <a:rPr lang="en-US" altLang="zh-CN" dirty="0"/>
              <a:t>~ +65</a:t>
            </a:r>
            <a:r>
              <a:rPr lang="zh-CN" altLang="en-US" dirty="0"/>
              <a:t>℃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7BCB4-D5FE-4B69-B663-5B853F43D6F7}"/>
              </a:ext>
            </a:extLst>
          </p:cNvPr>
          <p:cNvSpPr txBox="1"/>
          <p:nvPr/>
        </p:nvSpPr>
        <p:spPr>
          <a:xfrm>
            <a:off x="9387319" y="3917473"/>
            <a:ext cx="230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Magnesium Alloy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652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240322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E5E65-A7DA-4BE2-86B3-449CEAAAB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455431" y="1108884"/>
            <a:ext cx="4640569" cy="4726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235A6-D9D4-4032-AAA4-B604E7996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280607" y="1153274"/>
            <a:ext cx="4640567" cy="47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240322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99FD4F-340D-4A6A-B4E0-E816118A73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92"/>
          <a:stretch/>
        </p:blipFill>
        <p:spPr>
          <a:xfrm>
            <a:off x="1865254" y="1030553"/>
            <a:ext cx="4230746" cy="5162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D4ECB-FA65-4441-BE55-2FAB5099B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907"/>
          <a:stretch/>
        </p:blipFill>
        <p:spPr>
          <a:xfrm>
            <a:off x="6292112" y="1061286"/>
            <a:ext cx="4476818" cy="36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5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250581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FBDE4-B4D0-4891-A6F1-FBAD7D9A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971" y="1030553"/>
            <a:ext cx="7714286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2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250581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Configurations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A5B13-59C0-4FB4-AF59-B4F99450F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448" y="1061287"/>
            <a:ext cx="7723809" cy="4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69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6C39E9-32EC-407D-9D8F-E76462F2B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" b="3684"/>
          <a:stretch/>
        </p:blipFill>
        <p:spPr>
          <a:xfrm>
            <a:off x="8411373" y="1284844"/>
            <a:ext cx="2304288" cy="44350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矩形 15"/>
          <p:cNvSpPr/>
          <p:nvPr/>
        </p:nvSpPr>
        <p:spPr>
          <a:xfrm>
            <a:off x="599577" y="320962"/>
            <a:ext cx="5961888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 Software-SurPad4.0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CD4D3-D0E3-4F4C-A39D-4403EC0DC2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/>
        </p:blipFill>
        <p:spPr>
          <a:xfrm>
            <a:off x="980691" y="1284844"/>
            <a:ext cx="2303904" cy="4594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C9F16-9045-4319-89C6-54C3F5D5D9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/>
        </p:blipFill>
        <p:spPr>
          <a:xfrm>
            <a:off x="2628483" y="1657359"/>
            <a:ext cx="2303904" cy="4594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AB1789-5319-48A4-B619-E5947D3EDF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/>
        </p:blipFill>
        <p:spPr>
          <a:xfrm>
            <a:off x="6657572" y="1657359"/>
            <a:ext cx="2304288" cy="45952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344B0-BA71-414A-BD1B-F69BA619CA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/>
          <a:stretch/>
        </p:blipFill>
        <p:spPr>
          <a:xfrm>
            <a:off x="4532244" y="1350259"/>
            <a:ext cx="2457899" cy="49015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367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6236003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Process Software-GEOSolution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38DE76-741B-4199-A729-A0FED48A0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13166"/>
            <a:ext cx="9727442" cy="51841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94824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168347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E300 Pro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A177BE-3623-408F-84FD-D0BEF8FD3514}"/>
              </a:ext>
            </a:extLst>
          </p:cNvPr>
          <p:cNvSpPr txBox="1"/>
          <p:nvPr/>
        </p:nvSpPr>
        <p:spPr>
          <a:xfrm>
            <a:off x="599577" y="1323245"/>
            <a:ext cx="3660160" cy="364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SUMMARY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Overview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Key Features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Specifications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Configurations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Software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E3E07B-CC80-4EAB-B832-8BBE58A83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98" y="1405541"/>
            <a:ext cx="7065367" cy="45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71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10223">
            <a:extLst>
              <a:ext uri="{FF2B5EF4-FFF2-40B4-BE49-F238E27FC236}">
                <a16:creationId xmlns:a16="http://schemas.microsoft.com/office/drawing/2014/main" id="{2EF5FD11-637B-7347-B382-D562A5BD30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780963" y="2276276"/>
            <a:ext cx="60678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500" b="1" i="1" dirty="0">
                <a:solidFill>
                  <a:srgbClr val="122F88"/>
                </a:solidFill>
                <a:latin typeface="Arial" panose="020B0604020202020204" pitchFamily="34" charset="0"/>
                <a:ea typeface="SJcujihei" pitchFamily="2" charset="-122"/>
                <a:cs typeface="Arial" panose="020B0604020202020204" pitchFamily="34" charset="0"/>
              </a:rPr>
              <a:t>THANK</a:t>
            </a:r>
            <a:r>
              <a:rPr lang="zh-CN" altLang="en-US" sz="7500" b="1" i="1" dirty="0">
                <a:solidFill>
                  <a:srgbClr val="122F88"/>
                </a:solidFill>
                <a:latin typeface="Arial" panose="020B0604020202020204" pitchFamily="34" charset="0"/>
                <a:ea typeface="SJcujihei" pitchFamily="2" charset="-122"/>
                <a:cs typeface="Arial" panose="020B0604020202020204" pitchFamily="34" charset="0"/>
              </a:rPr>
              <a:t> </a:t>
            </a:r>
            <a:r>
              <a:rPr lang="en-US" altLang="zh-CN" sz="7500" b="1" i="1" dirty="0">
                <a:solidFill>
                  <a:srgbClr val="122F88"/>
                </a:solidFill>
                <a:latin typeface="Arial" panose="020B0604020202020204" pitchFamily="34" charset="0"/>
                <a:ea typeface="SJcujihei" pitchFamily="2" charset="-122"/>
                <a:cs typeface="Arial" panose="020B0604020202020204" pitchFamily="34" charset="0"/>
              </a:rPr>
              <a:t>YOU</a:t>
            </a:r>
            <a:endParaRPr lang="zh-CN" altLang="en-US" sz="7500" b="1" i="1" dirty="0">
              <a:solidFill>
                <a:srgbClr val="122F88"/>
              </a:solidFill>
              <a:latin typeface="Arial" panose="020B0604020202020204" pitchFamily="34" charset="0"/>
              <a:ea typeface="SJcujihei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F017DA4-F7AD-AF41-B306-B15DE939EF59}"/>
              </a:ext>
            </a:extLst>
          </p:cNvPr>
          <p:cNvGrpSpPr/>
          <p:nvPr/>
        </p:nvGrpSpPr>
        <p:grpSpPr>
          <a:xfrm>
            <a:off x="3774090" y="4017560"/>
            <a:ext cx="4242486" cy="574039"/>
            <a:chOff x="3352800" y="4784345"/>
            <a:chExt cx="4242486" cy="574039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E32CDF7-0A41-AC40-BDBD-960202438CBA}"/>
                </a:ext>
              </a:extLst>
            </p:cNvPr>
            <p:cNvSpPr/>
            <p:nvPr/>
          </p:nvSpPr>
          <p:spPr>
            <a:xfrm>
              <a:off x="3352800" y="4784345"/>
              <a:ext cx="3564786" cy="5740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03D7540-96CA-EB43-BEA8-A94CAB48A695}"/>
                </a:ext>
              </a:extLst>
            </p:cNvPr>
            <p:cNvGrpSpPr/>
            <p:nvPr/>
          </p:nvGrpSpPr>
          <p:grpSpPr>
            <a:xfrm>
              <a:off x="6733282" y="4784345"/>
              <a:ext cx="862004" cy="574039"/>
              <a:chOff x="6422115" y="4709515"/>
              <a:chExt cx="974372" cy="648869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F20C2B0B-DF5B-B240-A6EB-7D18D32F3CFE}"/>
                  </a:ext>
                </a:extLst>
              </p:cNvPr>
              <p:cNvSpPr/>
              <p:nvPr/>
            </p:nvSpPr>
            <p:spPr>
              <a:xfrm>
                <a:off x="6422115" y="4709515"/>
                <a:ext cx="974372" cy="648869"/>
              </a:xfrm>
              <a:prstGeom prst="rect">
                <a:avLst/>
              </a:prstGeom>
              <a:solidFill>
                <a:srgbClr val="FFBD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6639FA24-3E76-0D4D-8D6B-3108F7826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6775079" y="4899728"/>
                <a:ext cx="268443" cy="268443"/>
              </a:xfrm>
              <a:prstGeom prst="rect">
                <a:avLst/>
              </a:prstGeom>
            </p:spPr>
          </p:pic>
        </p:grpSp>
      </p:grpSp>
      <p:sp>
        <p:nvSpPr>
          <p:cNvPr id="8" name="文本框 7"/>
          <p:cNvSpPr txBox="1"/>
          <p:nvPr/>
        </p:nvSpPr>
        <p:spPr>
          <a:xfrm>
            <a:off x="4040948" y="4138865"/>
            <a:ext cx="397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WWW.ESURVEY-GNSS.COM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1670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5"/>
          <p:cNvSpPr/>
          <p:nvPr/>
        </p:nvSpPr>
        <p:spPr>
          <a:xfrm>
            <a:off x="599577" y="320962"/>
            <a:ext cx="168347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57E8E-69F9-487A-8AD1-8B836717F7DA}"/>
              </a:ext>
            </a:extLst>
          </p:cNvPr>
          <p:cNvSpPr txBox="1"/>
          <p:nvPr/>
        </p:nvSpPr>
        <p:spPr>
          <a:xfrm>
            <a:off x="599577" y="1578878"/>
            <a:ext cx="2372139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Φ158mm * 53mm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940g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Internal Radio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Internal 4G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Type-C Charge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Build-in Battery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3D448-AD73-403B-AA8A-EE4CC20368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" r="24690" b="36906"/>
          <a:stretch/>
        </p:blipFill>
        <p:spPr bwMode="auto">
          <a:xfrm>
            <a:off x="5158435" y="1683030"/>
            <a:ext cx="5568879" cy="2849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80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5A73BA98-5F70-40A9-A72B-4AC286BB7A93}"/>
              </a:ext>
            </a:extLst>
          </p:cNvPr>
          <p:cNvSpPr/>
          <p:nvPr/>
        </p:nvSpPr>
        <p:spPr>
          <a:xfrm>
            <a:off x="685800" y="1487177"/>
            <a:ext cx="10775373" cy="4392143"/>
          </a:xfrm>
          <a:prstGeom prst="rect">
            <a:avLst/>
          </a:prstGeom>
          <a:blipFill dpi="0" rotWithShape="1">
            <a:blip r:embed="rId2">
              <a:alphaModFix amt="85000"/>
            </a:blip>
            <a:srcRect/>
            <a:stretch>
              <a:fillRect l="-6364" t="-8619" r="-6783" b="-44029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矩形 15"/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F644A-1147-4CDE-BF9D-144B4A522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4" t="15891" r="28792" b="18022"/>
          <a:stretch/>
        </p:blipFill>
        <p:spPr>
          <a:xfrm>
            <a:off x="9722263" y="2387011"/>
            <a:ext cx="1677746" cy="1695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FE0498-9A85-4E25-A230-E221B4AE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46" y="2460554"/>
            <a:ext cx="1548508" cy="1548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56D93D-239A-43A5-81EC-4986B3998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45" y="2469123"/>
            <a:ext cx="1531371" cy="1531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B4810D-B3C9-40E2-B07E-214C199B8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0" y="2282309"/>
            <a:ext cx="1904999" cy="1904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C5B70C-152E-49B6-AAD0-BE3DEDAE8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2308"/>
            <a:ext cx="1905000" cy="1905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7AF4DF-057B-460C-B331-E9DCE451F9A2}"/>
              </a:ext>
            </a:extLst>
          </p:cNvPr>
          <p:cNvSpPr txBox="1"/>
          <p:nvPr/>
        </p:nvSpPr>
        <p:spPr>
          <a:xfrm>
            <a:off x="603261" y="978674"/>
            <a:ext cx="4021282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 GNSS Signals: 800 channels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5A1FC2-FEDA-4C3D-8EAB-09CC844410B2}"/>
              </a:ext>
            </a:extLst>
          </p:cNvPr>
          <p:cNvSpPr txBox="1"/>
          <p:nvPr/>
        </p:nvSpPr>
        <p:spPr>
          <a:xfrm>
            <a:off x="1351464" y="4187308"/>
            <a:ext cx="662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81088C-DE03-4182-AA18-D254E160A420}"/>
              </a:ext>
            </a:extLst>
          </p:cNvPr>
          <p:cNvSpPr txBox="1"/>
          <p:nvPr/>
        </p:nvSpPr>
        <p:spPr>
          <a:xfrm>
            <a:off x="3391523" y="4186171"/>
            <a:ext cx="123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GLONASS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6F3151-03C8-4850-AE41-1E1FACD88AF2}"/>
              </a:ext>
            </a:extLst>
          </p:cNvPr>
          <p:cNvSpPr txBox="1"/>
          <p:nvPr/>
        </p:nvSpPr>
        <p:spPr>
          <a:xfrm>
            <a:off x="5729750" y="4186171"/>
            <a:ext cx="1134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BEIDOU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0CE1C2-0C4D-4F2D-A21E-9380EADB9E76}"/>
              </a:ext>
            </a:extLst>
          </p:cNvPr>
          <p:cNvSpPr txBox="1"/>
          <p:nvPr/>
        </p:nvSpPr>
        <p:spPr>
          <a:xfrm>
            <a:off x="7960224" y="4186171"/>
            <a:ext cx="11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GALILEO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462B98-D6A9-4787-BAFD-9527D783AC7F}"/>
              </a:ext>
            </a:extLst>
          </p:cNvPr>
          <p:cNvSpPr txBox="1"/>
          <p:nvPr/>
        </p:nvSpPr>
        <p:spPr>
          <a:xfrm>
            <a:off x="10221332" y="4187308"/>
            <a:ext cx="791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QZSS</a:t>
            </a:r>
          </a:p>
        </p:txBody>
      </p:sp>
    </p:spTree>
    <p:extLst>
      <p:ext uri="{BB962C8B-B14F-4D97-AF65-F5344CB8AC3E}">
        <p14:creationId xmlns:p14="http://schemas.microsoft.com/office/powerpoint/2010/main" val="2051101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809ED-BCEE-4B40-822E-5350E51D9CE1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Communication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32EDFE-6367-47E0-83BE-6191D0C62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459" y="2261124"/>
            <a:ext cx="1258233" cy="1258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884646-76AA-4824-8932-20E98CB52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" b="16961"/>
          <a:stretch/>
        </p:blipFill>
        <p:spPr>
          <a:xfrm>
            <a:off x="6290628" y="2055307"/>
            <a:ext cx="1803234" cy="1464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20DE77-BD19-4C47-9B40-3399922A3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5"/>
          <a:stretch/>
        </p:blipFill>
        <p:spPr>
          <a:xfrm>
            <a:off x="3763700" y="2249525"/>
            <a:ext cx="1460330" cy="12698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D72945-E687-4559-A25A-8DEAADCC06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>
          <a:xfrm>
            <a:off x="1438869" y="2398199"/>
            <a:ext cx="1258233" cy="11211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17D45E-0CC1-437A-B795-00F77D1CED58}"/>
              </a:ext>
            </a:extLst>
          </p:cNvPr>
          <p:cNvSpPr txBox="1"/>
          <p:nvPr/>
        </p:nvSpPr>
        <p:spPr>
          <a:xfrm>
            <a:off x="1492019" y="3723288"/>
            <a:ext cx="132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Bluetooth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1AA7A3-0247-4DCE-A378-F572019139C0}"/>
              </a:ext>
            </a:extLst>
          </p:cNvPr>
          <p:cNvSpPr txBox="1"/>
          <p:nvPr/>
        </p:nvSpPr>
        <p:spPr>
          <a:xfrm>
            <a:off x="4169216" y="3759280"/>
            <a:ext cx="115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WIFI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C13577-B7E9-48F1-A14B-EE335EB7FAD8}"/>
              </a:ext>
            </a:extLst>
          </p:cNvPr>
          <p:cNvSpPr txBox="1"/>
          <p:nvPr/>
        </p:nvSpPr>
        <p:spPr>
          <a:xfrm>
            <a:off x="6530420" y="3723288"/>
            <a:ext cx="156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4G Network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803C46-57BE-4636-8BE8-8A9002ACAA9F}"/>
              </a:ext>
            </a:extLst>
          </p:cNvPr>
          <p:cNvSpPr txBox="1"/>
          <p:nvPr/>
        </p:nvSpPr>
        <p:spPr>
          <a:xfrm>
            <a:off x="9434211" y="3759280"/>
            <a:ext cx="115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</a:t>
            </a:r>
          </a:p>
        </p:txBody>
      </p:sp>
    </p:spTree>
    <p:extLst>
      <p:ext uri="{BB962C8B-B14F-4D97-AF65-F5344CB8AC3E}">
        <p14:creationId xmlns:p14="http://schemas.microsoft.com/office/powerpoint/2010/main" val="2944981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809ED-BCEE-4B40-822E-5350E51D9CE1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IMU </a:t>
            </a:r>
            <a:r>
              <a:rPr lang="en-US" dirty="0"/>
              <a:t>Tilt Survey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F4334D-88D4-4588-B0E4-C10B83E235A0}"/>
              </a:ext>
            </a:extLst>
          </p:cNvPr>
          <p:cNvSpPr/>
          <p:nvPr/>
        </p:nvSpPr>
        <p:spPr>
          <a:xfrm>
            <a:off x="7173632" y="1950069"/>
            <a:ext cx="3902029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E300 Pro is equipped with IMU sensor.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Fast initialization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Tilt to go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Tilt s</a:t>
            </a:r>
            <a:r>
              <a:rPr lang="en-US" dirty="0"/>
              <a:t>takeout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Up to 60</a:t>
            </a:r>
            <a:r>
              <a:rPr lang="en-US" altLang="zh-CN" dirty="0"/>
              <a:t>°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Accuracy &lt;3cm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Free from magnetic interference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ABA73D-F5A1-4A38-9A1D-646FEEDF1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42" y="1578037"/>
            <a:ext cx="3567148" cy="40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35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8E5D0-D236-4D20-9B9C-C048A41FE62A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ATLAS: GNSS Global Correction Service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C0B3F-3297-48C9-82E7-ABF4F4142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" r="476"/>
          <a:stretch/>
        </p:blipFill>
        <p:spPr>
          <a:xfrm>
            <a:off x="685800" y="1817623"/>
            <a:ext cx="5900530" cy="2947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960E20-A0D9-4C02-B64A-23BA44F22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381" y="2676619"/>
            <a:ext cx="2000000" cy="752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77B48F-FC54-403F-8D69-1110FF3DB5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5655" y="1791119"/>
            <a:ext cx="4665518" cy="16042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DE0143-1169-4270-97E3-A2886332A4E2}"/>
              </a:ext>
            </a:extLst>
          </p:cNvPr>
          <p:cNvSpPr/>
          <p:nvPr/>
        </p:nvSpPr>
        <p:spPr>
          <a:xfrm>
            <a:off x="6795655" y="3494089"/>
            <a:ext cx="4665518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Provide both Land Service and Offshore Service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68092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8E5D0-D236-4D20-9B9C-C048A41FE62A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ATLAS: GNSS Global Correction Service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CADE2B-BE27-48D1-B352-464966BFF4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" b="11016"/>
          <a:stretch/>
        </p:blipFill>
        <p:spPr>
          <a:xfrm>
            <a:off x="685799" y="1455668"/>
            <a:ext cx="10775373" cy="48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19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685800" y="978674"/>
            <a:ext cx="10775373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685800" y="926795"/>
            <a:ext cx="4021282" cy="5187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id="{3DE7014A-E00C-4E28-B8B7-6F244C09E723}"/>
              </a:ext>
            </a:extLst>
          </p:cNvPr>
          <p:cNvSpPr/>
          <p:nvPr/>
        </p:nvSpPr>
        <p:spPr>
          <a:xfrm>
            <a:off x="599577" y="320962"/>
            <a:ext cx="2323072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eaLnBrk="0" hangingPunct="0"/>
            <a:r>
              <a:rPr lang="en-US" altLang="zh-CN" sz="28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  <a:endParaRPr lang="zh-CN" altLang="en-US" sz="2800" b="1" dirty="0">
              <a:solidFill>
                <a:srgbClr val="FF99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8E5D0-D236-4D20-9B9C-C048A41FE62A}"/>
              </a:ext>
            </a:extLst>
          </p:cNvPr>
          <p:cNvSpPr txBox="1"/>
          <p:nvPr/>
        </p:nvSpPr>
        <p:spPr>
          <a:xfrm>
            <a:off x="603261" y="978674"/>
            <a:ext cx="838171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aRTK: Free L-Band service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91676A-80BC-4686-8406-C1E5419A4656}"/>
              </a:ext>
            </a:extLst>
          </p:cNvPr>
          <p:cNvSpPr/>
          <p:nvPr/>
        </p:nvSpPr>
        <p:spPr>
          <a:xfrm>
            <a:off x="6970643" y="2365568"/>
            <a:ext cx="4118271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Powered by Atlas, the innovative aRTK technology operates on any Atlas-capable device by enabling it to maintain RTK-level accuracy, availability, and reliability when RTK corrections fail.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A972C2-BFE2-4524-BDEB-6F549CAD7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73" y="3127163"/>
            <a:ext cx="3619114" cy="177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8E323E-E94D-41FD-A98A-9410E8525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565" y="1894337"/>
            <a:ext cx="871091" cy="8710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5956E6-AC60-423C-965D-BE65953FC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73" y="2365568"/>
            <a:ext cx="952500" cy="952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33AA89-78CA-4BE1-A9C7-CCC27ACB4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86" y="2541630"/>
            <a:ext cx="502211" cy="502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E1D685-307C-485C-AC0F-E4814A883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9476">
            <a:off x="4922331" y="2609257"/>
            <a:ext cx="735651" cy="5195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2F31AD-62ED-4807-8F0A-8EAD7836D1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2226">
            <a:off x="1685429" y="2645287"/>
            <a:ext cx="735651" cy="51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3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5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3603</TotalTime>
  <Words>241</Words>
  <Application>Microsoft Office PowerPoint</Application>
  <PresentationFormat>Widescreen</PresentationFormat>
  <Paragraphs>79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 Unicode MS</vt:lpstr>
      <vt:lpstr>SJcujihei</vt:lpstr>
      <vt:lpstr>宋体</vt:lpstr>
      <vt:lpstr>微软雅黑</vt:lpstr>
      <vt:lpstr>等线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>Frank</dc:creator>
  <cp:keywords>E300 Pro</cp:keywords>
  <cp:lastModifiedBy>食草 怪兽</cp:lastModifiedBy>
  <cp:revision>327</cp:revision>
  <dcterms:created xsi:type="dcterms:W3CDTF">2017-08-18T03:02:00Z</dcterms:created>
  <dcterms:modified xsi:type="dcterms:W3CDTF">2020-03-23T07:24:19Z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