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6" r:id="rId3"/>
    <p:sldId id="313" r:id="rId4"/>
    <p:sldId id="310" r:id="rId5"/>
    <p:sldId id="314" r:id="rId6"/>
    <p:sldId id="311" r:id="rId7"/>
    <p:sldId id="330" r:id="rId8"/>
    <p:sldId id="331" r:id="rId9"/>
    <p:sldId id="319" r:id="rId10"/>
    <p:sldId id="322" r:id="rId11"/>
    <p:sldId id="316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09" r:id="rId20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F88"/>
    <a:srgbClr val="FAB414"/>
    <a:srgbClr val="FFBD4F"/>
    <a:srgbClr val="F7F7F9"/>
    <a:srgbClr val="E9AE4A"/>
    <a:srgbClr val="A7B8C3"/>
    <a:srgbClr val="01C57D"/>
    <a:srgbClr val="02E4E4"/>
    <a:srgbClr val="4B8FD1"/>
    <a:srgbClr val="02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1" autoAdjust="0"/>
    <p:restoredTop sz="94660"/>
  </p:normalViewPr>
  <p:slideViewPr>
    <p:cSldViewPr snapToGrid="0">
      <p:cViewPr>
        <p:scale>
          <a:sx n="66" d="100"/>
          <a:sy n="66" d="100"/>
        </p:scale>
        <p:origin x="924" y="210"/>
      </p:cViewPr>
      <p:guideLst>
        <p:guide orient="horz" pos="799"/>
        <p:guide pos="551"/>
        <p:guide pos="7129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3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F10B3-0602-41D5-A014-802AFC9DFE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FFAAD-E827-4A2F-B53B-985B6B60241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012-C334-402D-B613-AF231B29B0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7" y="132490"/>
            <a:ext cx="1921478" cy="71388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11940790" y="3690715"/>
            <a:ext cx="265824" cy="3176013"/>
          </a:xfrm>
          <a:prstGeom prst="rect">
            <a:avLst/>
          </a:prstGeom>
          <a:solidFill>
            <a:srgbClr val="122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 rot="16200000">
            <a:off x="11261500" y="5733263"/>
            <a:ext cx="1604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www.esurvey-gnss.com</a:t>
            </a:r>
            <a:endParaRPr lang="zh-CN" altLang="en-US" sz="10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449976" y="674870"/>
            <a:ext cx="4956471" cy="4956471"/>
          </a:xfrm>
          <a:prstGeom prst="ellipse">
            <a:avLst/>
          </a:prstGeom>
          <a:gradFill flip="none" rotWithShape="1">
            <a:gsLst>
              <a:gs pos="56000">
                <a:srgbClr val="F7F7F9"/>
              </a:gs>
              <a:gs pos="4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00000" scaled="0"/>
            <a:tileRect/>
          </a:gradFill>
          <a:ln>
            <a:noFill/>
          </a:ln>
          <a:effectLst>
            <a:glow rad="317500">
              <a:schemeClr val="bg1">
                <a:lumMod val="95000"/>
                <a:alpha val="15000"/>
              </a:schemeClr>
            </a:glow>
            <a:outerShdw blurRad="508000" sx="102000" sy="102000" algn="ctr" rotWithShape="0">
              <a:schemeClr val="bg1">
                <a:lumMod val="9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4099671" y="3067292"/>
            <a:ext cx="1711650" cy="1711650"/>
          </a:xfrm>
          <a:prstGeom prst="ellipse">
            <a:avLst/>
          </a:prstGeom>
          <a:solidFill>
            <a:srgbClr val="FAB414"/>
          </a:solidFill>
          <a:ln>
            <a:noFill/>
          </a:ln>
          <a:effectLst>
            <a:outerShdw blurRad="952500" sx="102000" sy="102000" algn="ctr" rotWithShape="0">
              <a:srgbClr val="FFBD4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SJcujihei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7" y="132490"/>
            <a:ext cx="1921478" cy="713887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1940790" y="3690715"/>
            <a:ext cx="265824" cy="3176013"/>
          </a:xfrm>
          <a:prstGeom prst="rect">
            <a:avLst/>
          </a:prstGeom>
          <a:solidFill>
            <a:srgbClr val="122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 userDrawn="1"/>
        </p:nvSpPr>
        <p:spPr>
          <a:xfrm rot="16200000">
            <a:off x="11261500" y="5733263"/>
            <a:ext cx="1604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www.esurvey-gnss.com</a:t>
            </a:r>
            <a:endParaRPr lang="zh-CN" altLang="en-US" sz="10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449976" y="674870"/>
            <a:ext cx="4956471" cy="4956471"/>
          </a:xfrm>
          <a:prstGeom prst="ellipse">
            <a:avLst/>
          </a:prstGeom>
          <a:gradFill flip="none" rotWithShape="1">
            <a:gsLst>
              <a:gs pos="56000">
                <a:srgbClr val="F7F7F9"/>
              </a:gs>
              <a:gs pos="4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00000" scaled="0"/>
            <a:tileRect/>
          </a:gradFill>
          <a:ln>
            <a:noFill/>
          </a:ln>
          <a:effectLst>
            <a:glow rad="317500">
              <a:schemeClr val="bg1">
                <a:lumMod val="95000"/>
                <a:alpha val="15000"/>
              </a:schemeClr>
            </a:glow>
            <a:outerShdw blurRad="508000" sx="102000" sy="102000" algn="ctr" rotWithShape="0">
              <a:schemeClr val="bg1">
                <a:lumMod val="9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4099671" y="3067292"/>
            <a:ext cx="1711650" cy="1711650"/>
          </a:xfrm>
          <a:prstGeom prst="ellipse">
            <a:avLst/>
          </a:prstGeom>
          <a:solidFill>
            <a:srgbClr val="FAB414"/>
          </a:solidFill>
          <a:ln>
            <a:noFill/>
          </a:ln>
          <a:effectLst>
            <a:outerShdw blurRad="952500" sx="102000" sy="102000" algn="ctr" rotWithShape="0">
              <a:srgbClr val="FFBD4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SJcujihei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7" y="132490"/>
            <a:ext cx="1921478" cy="713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7" y="132490"/>
            <a:ext cx="1921478" cy="713887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11940790" y="3690715"/>
            <a:ext cx="265824" cy="3176013"/>
          </a:xfrm>
          <a:prstGeom prst="rect">
            <a:avLst/>
          </a:prstGeom>
          <a:solidFill>
            <a:srgbClr val="122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 rot="16200000">
            <a:off x="11261500" y="5733263"/>
            <a:ext cx="1604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www.esurvey-gnss.com</a:t>
            </a:r>
            <a:endParaRPr lang="zh-CN" altLang="en-US" sz="10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7" y="132490"/>
            <a:ext cx="1921478" cy="713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5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rot="5400000">
            <a:off x="5880447" y="546451"/>
            <a:ext cx="431100" cy="12191999"/>
          </a:xfrm>
          <a:prstGeom prst="rect">
            <a:avLst/>
          </a:prstGeom>
          <a:solidFill>
            <a:srgbClr val="122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9351819" y="6452755"/>
            <a:ext cx="2556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www.esurvey-gnss.com</a:t>
            </a:r>
            <a:endParaRPr lang="zh-CN" altLang="en-US" sz="16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2" b="45554"/>
          <a:stretch>
            <a:fillRect/>
          </a:stretch>
        </p:blipFill>
        <p:spPr>
          <a:xfrm>
            <a:off x="55716" y="6458074"/>
            <a:ext cx="2448494" cy="3791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6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89" y="132490"/>
            <a:ext cx="1921478" cy="71388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rot="5400000">
            <a:off x="5880447" y="546451"/>
            <a:ext cx="431100" cy="12191999"/>
          </a:xfrm>
          <a:prstGeom prst="rect">
            <a:avLst/>
          </a:prstGeom>
          <a:solidFill>
            <a:srgbClr val="122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9351819" y="6452755"/>
            <a:ext cx="2556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www.esurvey-gnss.com</a:t>
            </a:r>
            <a:endParaRPr lang="zh-CN" altLang="en-US" sz="16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t="32418" b="45554"/>
          <a:stretch>
            <a:fillRect/>
          </a:stretch>
        </p:blipFill>
        <p:spPr>
          <a:xfrm>
            <a:off x="16325" y="6452755"/>
            <a:ext cx="1978433" cy="3844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0.emf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4" b="41850"/>
          <a:stretch>
            <a:fillRect/>
          </a:stretch>
        </p:blipFill>
        <p:spPr>
          <a:xfrm>
            <a:off x="0" y="1351724"/>
            <a:ext cx="12192000" cy="341906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1351722"/>
            <a:ext cx="12192000" cy="3419061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A-10223"/>
          <p:cNvSpPr/>
          <p:nvPr>
            <p:custDataLst>
              <p:tags r:id="rId2"/>
            </p:custDataLst>
          </p:nvPr>
        </p:nvSpPr>
        <p:spPr>
          <a:xfrm>
            <a:off x="5750228" y="1993984"/>
            <a:ext cx="503130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SJcujihei" pitchFamily="2" charset="-122"/>
                <a:ea typeface="SJcujihei" pitchFamily="2" charset="-122"/>
              </a:rPr>
              <a:t>E800</a:t>
            </a:r>
            <a:endParaRPr lang="zh-CN" altLang="en-US" sz="7200" b="1" dirty="0">
              <a:solidFill>
                <a:schemeClr val="bg1"/>
              </a:solidFill>
              <a:latin typeface="SJcujihei" pitchFamily="2" charset="-122"/>
              <a:ea typeface="SJcujihei" pitchFamily="2" charset="-122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3" y="1886447"/>
            <a:ext cx="4443684" cy="46617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57252" y="4757531"/>
            <a:ext cx="39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2020.03.23 by Frank Li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5"/>
          <p:cNvSpPr/>
          <p:nvPr/>
        </p:nvSpPr>
        <p:spPr>
          <a:xfrm>
            <a:off x="599577" y="320962"/>
            <a:ext cx="23230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90732"/>
            <a:ext cx="7079974" cy="3773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261" y="978674"/>
            <a:ext cx="838171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Web User Interface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23035" y="1890732"/>
            <a:ext cx="3956930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/>
              <a:t>Smart Web User Interface: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Connect PC,</a:t>
            </a:r>
            <a:r>
              <a:rPr lang="zh-CN" altLang="en-US" dirty="0"/>
              <a:t> </a:t>
            </a:r>
            <a:r>
              <a:rPr lang="en-US" altLang="zh-CN" dirty="0"/>
              <a:t>phone and tablet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View device status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Setup working mode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Download raw data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Update firmware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5"/>
          <p:cNvSpPr/>
          <p:nvPr/>
        </p:nvSpPr>
        <p:spPr>
          <a:xfrm>
            <a:off x="599577" y="320962"/>
            <a:ext cx="23230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261" y="978674"/>
            <a:ext cx="838171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Additional Features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1" y="2081753"/>
            <a:ext cx="1538678" cy="1538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73" y="1921760"/>
            <a:ext cx="1789044" cy="1687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31" y="1887632"/>
            <a:ext cx="1905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45" y="1958874"/>
            <a:ext cx="1812601" cy="18126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60" y="1898592"/>
            <a:ext cx="1905000" cy="1905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9718" y="3917473"/>
            <a:ext cx="170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Smart Voice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6535" y="3917473"/>
            <a:ext cx="75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IP67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20629" y="3917473"/>
            <a:ext cx="133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1.2m Drop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47558" y="3917473"/>
            <a:ext cx="181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-30</a:t>
            </a:r>
            <a:r>
              <a:rPr lang="zh-CN" altLang="en-US" dirty="0"/>
              <a:t>℃ </a:t>
            </a:r>
            <a:r>
              <a:rPr lang="en-US" altLang="zh-CN" dirty="0"/>
              <a:t>~ +65</a:t>
            </a:r>
            <a:r>
              <a:rPr lang="zh-CN" altLang="en-US" dirty="0"/>
              <a:t>℃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902100" y="3917473"/>
            <a:ext cx="230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Magnesium Alloy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173" y="1813115"/>
            <a:ext cx="1905000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90902" y="3917473"/>
            <a:ext cx="230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32GB Memory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/>
        </p:nvSpPr>
        <p:spPr>
          <a:xfrm>
            <a:off x="599577" y="320962"/>
            <a:ext cx="24032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t="60865"/>
          <a:stretch>
            <a:fillRect/>
          </a:stretch>
        </p:blipFill>
        <p:spPr>
          <a:xfrm>
            <a:off x="5856538" y="1153275"/>
            <a:ext cx="3936819" cy="3462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/>
          <a:srcRect b="39630"/>
          <a:stretch>
            <a:fillRect/>
          </a:stretch>
        </p:blipFill>
        <p:spPr>
          <a:xfrm>
            <a:off x="1801188" y="1153274"/>
            <a:ext cx="3808785" cy="5167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/>
        </p:nvSpPr>
        <p:spPr>
          <a:xfrm>
            <a:off x="599577" y="320962"/>
            <a:ext cx="24032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t="59861"/>
          <a:stretch>
            <a:fillRect/>
          </a:stretch>
        </p:blipFill>
        <p:spPr>
          <a:xfrm>
            <a:off x="5871201" y="1061285"/>
            <a:ext cx="4078988" cy="3669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/>
          <a:srcRect b="39692"/>
          <a:stretch>
            <a:fillRect/>
          </a:stretch>
        </p:blipFill>
        <p:spPr>
          <a:xfrm>
            <a:off x="1706228" y="1061285"/>
            <a:ext cx="3912694" cy="5288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/>
        </p:nvSpPr>
        <p:spPr>
          <a:xfrm>
            <a:off x="599577" y="320962"/>
            <a:ext cx="250581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9200" y="1061287"/>
            <a:ext cx="8228571" cy="5104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/>
        </p:nvSpPr>
        <p:spPr>
          <a:xfrm>
            <a:off x="599577" y="320962"/>
            <a:ext cx="250581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t="960" b="-1"/>
          <a:stretch>
            <a:fillRect/>
          </a:stretch>
        </p:blipFill>
        <p:spPr>
          <a:xfrm>
            <a:off x="1991238" y="1111250"/>
            <a:ext cx="8209524" cy="4819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 b="3684"/>
          <a:stretch>
            <a:fillRect/>
          </a:stretch>
        </p:blipFill>
        <p:spPr>
          <a:xfrm>
            <a:off x="8411373" y="1284844"/>
            <a:ext cx="2304288" cy="44350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矩形 15"/>
          <p:cNvSpPr/>
          <p:nvPr/>
        </p:nvSpPr>
        <p:spPr>
          <a:xfrm>
            <a:off x="599577" y="320962"/>
            <a:ext cx="596188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 Software-SurPad4.0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/>
          <a:stretch>
            <a:fillRect/>
          </a:stretch>
        </p:blipFill>
        <p:spPr>
          <a:xfrm>
            <a:off x="980691" y="1284844"/>
            <a:ext cx="2303904" cy="45944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/>
          <a:stretch>
            <a:fillRect/>
          </a:stretch>
        </p:blipFill>
        <p:spPr>
          <a:xfrm>
            <a:off x="2628483" y="1657359"/>
            <a:ext cx="2303904" cy="45944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/>
          <a:stretch>
            <a:fillRect/>
          </a:stretch>
        </p:blipFill>
        <p:spPr>
          <a:xfrm>
            <a:off x="6657572" y="1657359"/>
            <a:ext cx="2304288" cy="45952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/>
          <a:stretch>
            <a:fillRect/>
          </a:stretch>
        </p:blipFill>
        <p:spPr>
          <a:xfrm>
            <a:off x="4532244" y="1350259"/>
            <a:ext cx="2457899" cy="49015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/>
        </p:nvSpPr>
        <p:spPr>
          <a:xfrm>
            <a:off x="599577" y="320962"/>
            <a:ext cx="623600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Process Software-GEOSolution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13166"/>
            <a:ext cx="9727442" cy="51841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10223"/>
          <p:cNvSpPr/>
          <p:nvPr>
            <p:custDataLst>
              <p:tags r:id="rId1"/>
            </p:custDataLst>
          </p:nvPr>
        </p:nvSpPr>
        <p:spPr>
          <a:xfrm>
            <a:off x="2780963" y="2276276"/>
            <a:ext cx="606787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500" b="1" i="1" dirty="0">
                <a:solidFill>
                  <a:srgbClr val="122F88"/>
                </a:solidFill>
                <a:latin typeface="Arial" panose="020B0604020202020204" pitchFamily="34" charset="0"/>
                <a:ea typeface="SJcujihei" pitchFamily="2" charset="-122"/>
                <a:cs typeface="Arial" panose="020B0604020202020204" pitchFamily="34" charset="0"/>
              </a:rPr>
              <a:t>THANK</a:t>
            </a:r>
            <a:r>
              <a:rPr lang="zh-CN" altLang="en-US" sz="7500" b="1" i="1" dirty="0">
                <a:solidFill>
                  <a:srgbClr val="122F88"/>
                </a:solidFill>
                <a:latin typeface="Arial" panose="020B0604020202020204" pitchFamily="34" charset="0"/>
                <a:ea typeface="SJcujihei" pitchFamily="2" charset="-122"/>
                <a:cs typeface="Arial" panose="020B0604020202020204" pitchFamily="34" charset="0"/>
              </a:rPr>
              <a:t> </a:t>
            </a:r>
            <a:r>
              <a:rPr lang="en-US" altLang="zh-CN" sz="7500" b="1" i="1" dirty="0">
                <a:solidFill>
                  <a:srgbClr val="122F88"/>
                </a:solidFill>
                <a:latin typeface="Arial" panose="020B0604020202020204" pitchFamily="34" charset="0"/>
                <a:ea typeface="SJcujihei" pitchFamily="2" charset="-122"/>
                <a:cs typeface="Arial" panose="020B0604020202020204" pitchFamily="34" charset="0"/>
              </a:rPr>
              <a:t>YOU</a:t>
            </a:r>
            <a:endParaRPr lang="zh-CN" altLang="en-US" sz="7500" b="1" i="1" dirty="0">
              <a:solidFill>
                <a:srgbClr val="122F88"/>
              </a:solidFill>
              <a:latin typeface="Arial" panose="020B0604020202020204" pitchFamily="34" charset="0"/>
              <a:ea typeface="SJcujihei" pitchFamily="2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74090" y="4017560"/>
            <a:ext cx="4242486" cy="574039"/>
            <a:chOff x="3352800" y="4784345"/>
            <a:chExt cx="4242486" cy="574039"/>
          </a:xfrm>
        </p:grpSpPr>
        <p:sp>
          <p:nvSpPr>
            <p:cNvPr id="4" name="矩形 3"/>
            <p:cNvSpPr/>
            <p:nvPr/>
          </p:nvSpPr>
          <p:spPr>
            <a:xfrm>
              <a:off x="3352800" y="4784345"/>
              <a:ext cx="3564786" cy="5740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733282" y="4784345"/>
              <a:ext cx="862004" cy="574039"/>
              <a:chOff x="6422115" y="4709515"/>
              <a:chExt cx="974372" cy="648869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6422115" y="4709515"/>
                <a:ext cx="974372" cy="648869"/>
              </a:xfrm>
              <a:prstGeom prst="rect">
                <a:avLst/>
              </a:prstGeom>
              <a:solidFill>
                <a:srgbClr val="FFBD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16200000">
                <a:off x="6775079" y="4899728"/>
                <a:ext cx="268443" cy="268443"/>
              </a:xfrm>
              <a:prstGeom prst="rect">
                <a:avLst/>
              </a:prstGeom>
            </p:spPr>
          </p:pic>
        </p:grpSp>
      </p:grpSp>
      <p:sp>
        <p:nvSpPr>
          <p:cNvPr id="8" name="文本框 7"/>
          <p:cNvSpPr txBox="1"/>
          <p:nvPr/>
        </p:nvSpPr>
        <p:spPr>
          <a:xfrm>
            <a:off x="4040948" y="4138865"/>
            <a:ext cx="397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WWW.ESURVEY-GNSS.COM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/>
        </p:nvSpPr>
        <p:spPr>
          <a:xfrm>
            <a:off x="599577" y="320962"/>
            <a:ext cx="102463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E800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99577" y="1323245"/>
            <a:ext cx="3660160" cy="364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SUMMARY</a:t>
            </a:r>
            <a:endParaRPr lang="en-US" sz="36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Overview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Key Features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Specifications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Configurations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Software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69" y="1405541"/>
            <a:ext cx="6401624" cy="4525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/>
        </p:nvSpPr>
        <p:spPr>
          <a:xfrm>
            <a:off x="599577" y="320962"/>
            <a:ext cx="168347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99577" y="1578878"/>
            <a:ext cx="4595275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154mm * 154mm * 76mm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1.5Kg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5W Radio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Internal 4G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Type-C Charge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Build-in Battery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12" b="43438"/>
          <a:stretch>
            <a:fillRect/>
          </a:stretch>
        </p:blipFill>
        <p:spPr bwMode="auto">
          <a:xfrm>
            <a:off x="5446208" y="1873902"/>
            <a:ext cx="6014965" cy="224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85800" y="1487177"/>
            <a:ext cx="10775373" cy="4392143"/>
          </a:xfrm>
          <a:prstGeom prst="rect">
            <a:avLst/>
          </a:prstGeom>
          <a:blipFill dpi="0" rotWithShape="1">
            <a:blip r:embed="rId1">
              <a:alphaModFix amt="85000"/>
            </a:blip>
            <a:srcRect/>
            <a:stretch>
              <a:fillRect l="-6364" t="-8619" r="-6783" b="-4402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矩形 15"/>
          <p:cNvSpPr/>
          <p:nvPr/>
        </p:nvSpPr>
        <p:spPr>
          <a:xfrm>
            <a:off x="599577" y="320962"/>
            <a:ext cx="23230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4" t="15891" r="28792" b="18022"/>
          <a:stretch>
            <a:fillRect/>
          </a:stretch>
        </p:blipFill>
        <p:spPr>
          <a:xfrm>
            <a:off x="9722263" y="2387011"/>
            <a:ext cx="1677746" cy="1695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46" y="2460554"/>
            <a:ext cx="1548508" cy="1548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245" y="2469123"/>
            <a:ext cx="1531371" cy="15313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00" y="2282309"/>
            <a:ext cx="1904999" cy="1904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2308"/>
            <a:ext cx="1905000" cy="1905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3261" y="978674"/>
            <a:ext cx="4021282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GNSS Signals: 336 channels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351464" y="4187308"/>
            <a:ext cx="66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91523" y="4186171"/>
            <a:ext cx="123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GLONASS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29750" y="4186171"/>
            <a:ext cx="113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BEIDOU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60224" y="4186171"/>
            <a:ext cx="113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GALILEO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21332" y="4187308"/>
            <a:ext cx="79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QZSS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5"/>
          <p:cNvSpPr/>
          <p:nvPr/>
        </p:nvSpPr>
        <p:spPr>
          <a:xfrm>
            <a:off x="599577" y="320962"/>
            <a:ext cx="23230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261" y="978674"/>
            <a:ext cx="838171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Communication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459" y="2261124"/>
            <a:ext cx="1258233" cy="12582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" b="16961"/>
          <a:stretch>
            <a:fillRect/>
          </a:stretch>
        </p:blipFill>
        <p:spPr>
          <a:xfrm>
            <a:off x="6290628" y="2055307"/>
            <a:ext cx="1803234" cy="1464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5"/>
          <a:stretch>
            <a:fillRect/>
          </a:stretch>
        </p:blipFill>
        <p:spPr>
          <a:xfrm>
            <a:off x="3763700" y="2249525"/>
            <a:ext cx="1460330" cy="1269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4"/>
          <a:stretch>
            <a:fillRect/>
          </a:stretch>
        </p:blipFill>
        <p:spPr>
          <a:xfrm>
            <a:off x="1438869" y="2398199"/>
            <a:ext cx="1258233" cy="11211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2019" y="3723288"/>
            <a:ext cx="132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Bluetooth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69216" y="3759280"/>
            <a:ext cx="115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WIFI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30420" y="3723288"/>
            <a:ext cx="156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4G Network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434211" y="3759280"/>
            <a:ext cx="115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5"/>
          <p:cNvSpPr/>
          <p:nvPr/>
        </p:nvSpPr>
        <p:spPr>
          <a:xfrm>
            <a:off x="599577" y="320962"/>
            <a:ext cx="23230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261" y="978674"/>
            <a:ext cx="838171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Internal 5w Radio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97" y="2912974"/>
            <a:ext cx="973674" cy="9736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23" y="2799883"/>
            <a:ext cx="1258233" cy="1258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1"/>
          <a:stretch>
            <a:fillRect/>
          </a:stretch>
        </p:blipFill>
        <p:spPr>
          <a:xfrm>
            <a:off x="2293532" y="3084442"/>
            <a:ext cx="1258233" cy="63073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06508" y="2346750"/>
            <a:ext cx="3956930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/>
              <a:t>Powerful Internal Radio Modem: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2W/5W adjustable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Up to 10Km Typically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Support common used protocols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5"/>
          <p:cNvSpPr/>
          <p:nvPr/>
        </p:nvSpPr>
        <p:spPr>
          <a:xfrm>
            <a:off x="599577" y="320962"/>
            <a:ext cx="23230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261" y="978674"/>
            <a:ext cx="838171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Colorful Touch Screen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006509" y="1931252"/>
            <a:ext cx="395693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/>
              <a:t>Colorful Touch Screen: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1.45-inch LCD screen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Colorful display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Touchable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Support working mode configuration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27" y="2360386"/>
            <a:ext cx="19050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677" r="5425"/>
          <a:stretch>
            <a:fillRect/>
          </a:stretch>
        </p:blipFill>
        <p:spPr>
          <a:xfrm>
            <a:off x="1984663" y="2247832"/>
            <a:ext cx="2397815" cy="1810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5"/>
          <p:cNvSpPr/>
          <p:nvPr/>
        </p:nvSpPr>
        <p:spPr>
          <a:xfrm>
            <a:off x="599577" y="320962"/>
            <a:ext cx="23230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261" y="978674"/>
            <a:ext cx="838171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IMU </a:t>
            </a:r>
            <a:r>
              <a:rPr lang="en-US" dirty="0"/>
              <a:t>Tilt Survey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73632" y="1950069"/>
            <a:ext cx="3902029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E800 is equipped with IMU sensor.</a:t>
            </a:r>
            <a:r>
              <a:rPr lang="zh-CN" altLang="en-US" dirty="0"/>
              <a:t> 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Fast initialization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Tilt to go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Tilt s</a:t>
            </a:r>
            <a:r>
              <a:rPr lang="en-US" dirty="0"/>
              <a:t>takeout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Up to 60</a:t>
            </a:r>
            <a:r>
              <a:rPr lang="en-US" altLang="zh-CN" dirty="0"/>
              <a:t>°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Accuracy &lt;3cm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Free from magnetic interference</a:t>
            </a:r>
            <a:endParaRPr lang="en-US" altLang="zh-CN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42" y="1718566"/>
            <a:ext cx="3567148" cy="3742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85800" y="978674"/>
            <a:ext cx="1077537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5800" y="926795"/>
            <a:ext cx="4021282" cy="5187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5"/>
          <p:cNvSpPr/>
          <p:nvPr/>
        </p:nvSpPr>
        <p:spPr>
          <a:xfrm>
            <a:off x="599577" y="320962"/>
            <a:ext cx="23230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  <a:endParaRPr lang="zh-CN" altLang="en-US" sz="2800" b="1" dirty="0">
              <a:solidFill>
                <a:srgbClr val="FF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261" y="978674"/>
            <a:ext cx="838171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Build-in Battery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92582" y="2626500"/>
            <a:ext cx="3429000" cy="1905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01400" y="2435087"/>
            <a:ext cx="395693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/>
              <a:t>Build-in Li-on Battery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7.2V, 13600mAh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Up to 15 hours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Full charge within 5 hours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Support power bank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ags/tag1.xml><?xml version="1.0" encoding="utf-8"?>
<p:tagLst xmlns:p="http://schemas.openxmlformats.org/presentationml/2006/main">
  <p:tag name="PA" val="v5.2.5"/>
</p:tagLst>
</file>

<file path=ppt/tags/tag2.xml><?xml version="1.0" encoding="utf-8"?>
<p:tagLst xmlns:p="http://schemas.openxmlformats.org/presentationml/2006/main">
  <p:tag name="PA" val="v5.2.5"/>
</p:tagLst>
</file>

<file path=ppt/tags/tag3.xml><?xml version="1.0" encoding="utf-8"?>
<p:tagLst xmlns:p="http://schemas.openxmlformats.org/presentationml/2006/main">
  <p:tag name="ISPRING_FIRST_PUBLISH" val="1"/>
  <p:tag name="ISPRING_PRESENTATION_TITLE" val="8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1229</Words>
  <Application>WPS 演示</Application>
  <PresentationFormat>Widescreen</PresentationFormat>
  <Paragraphs>133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SJcujihei</vt:lpstr>
      <vt:lpstr>Calibri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</dc:title>
  <dc:creator>Frank</dc:creator>
  <cp:keywords>E800</cp:keywords>
  <cp:lastModifiedBy>El Psy Congroo</cp:lastModifiedBy>
  <cp:revision>336</cp:revision>
  <dcterms:created xsi:type="dcterms:W3CDTF">2017-08-18T03:02:00Z</dcterms:created>
  <dcterms:modified xsi:type="dcterms:W3CDTF">2020-03-31T09:27:28Z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